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58" r:id="rId19"/>
    <p:sldId id="260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F9B"/>
    <a:srgbClr val="E4007E"/>
    <a:srgbClr val="FFF8E6"/>
    <a:srgbClr val="F4F4F4"/>
    <a:srgbClr val="E9E7EA"/>
    <a:srgbClr val="1B5E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6400" autoAdjust="0"/>
  </p:normalViewPr>
  <p:slideViewPr>
    <p:cSldViewPr snapToGrid="0">
      <p:cViewPr varScale="1">
        <p:scale>
          <a:sx n="110" d="100"/>
          <a:sy n="110" d="100"/>
        </p:scale>
        <p:origin x="150" y="11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7681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2308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351529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5235828" y="6485018"/>
            <a:ext cx="1720344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00" dirty="0">
                <a:solidFill>
                  <a:srgbClr val="FFF8E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ⓒ 2025. </a:t>
            </a:r>
            <a:r>
              <a:rPr lang="en-US" altLang="ko-KR" sz="700" dirty="0" err="1">
                <a:solidFill>
                  <a:srgbClr val="FFF8E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KBU_DLab</a:t>
            </a:r>
            <a:r>
              <a:rPr lang="en-US" altLang="ko-KR" sz="700" dirty="0">
                <a:solidFill>
                  <a:srgbClr val="FFF8E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All rights reserved.</a:t>
            </a:r>
            <a:endParaRPr lang="ko-KR" altLang="en-US" sz="700" dirty="0">
              <a:solidFill>
                <a:srgbClr val="FFF8E6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2149078" y="542297"/>
            <a:ext cx="1720344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00" dirty="0">
                <a:solidFill>
                  <a:srgbClr val="003F9B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ⓒ 2025. </a:t>
            </a:r>
            <a:r>
              <a:rPr lang="en-US" altLang="ko-KR" sz="700" dirty="0" err="1">
                <a:solidFill>
                  <a:srgbClr val="003F9B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KBU_DLab</a:t>
            </a:r>
            <a:r>
              <a:rPr lang="en-US" altLang="ko-KR" sz="700" dirty="0">
                <a:solidFill>
                  <a:srgbClr val="003F9B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All rights reserved.</a:t>
            </a:r>
            <a:endParaRPr lang="ko-KR" altLang="en-US" sz="700" dirty="0">
              <a:solidFill>
                <a:srgbClr val="003F9B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0039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F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94104" y="956166"/>
            <a:ext cx="746063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>
                <a:solidFill>
                  <a:schemeClr val="bg1"/>
                </a:solidFill>
                <a:latin typeface="푸라닭 젠틀 고딕" panose="00000500000000000000" pitchFamily="2" charset="-127"/>
                <a:ea typeface="푸라닭 젠틀 고딕" panose="00000500000000000000" pitchFamily="2" charset="-127"/>
                <a:cs typeface="Pretendard Variable Thin" panose="02000003000000020004" pitchFamily="2" charset="-127"/>
              </a:rPr>
              <a:t>앱 프로그래밍</a:t>
            </a:r>
            <a:r>
              <a:rPr lang="en-US" altLang="ko-KR" sz="7200" dirty="0">
                <a:solidFill>
                  <a:schemeClr val="bg1"/>
                </a:solidFill>
                <a:latin typeface="푸라닭 젠틀 고딕" panose="00000500000000000000" pitchFamily="2" charset="-127"/>
                <a:ea typeface="푸라닭 젠틀 고딕" panose="00000500000000000000" pitchFamily="2" charset="-127"/>
                <a:cs typeface="Pretendard Variable Thin" panose="02000003000000020004" pitchFamily="2" charset="-127"/>
              </a:rPr>
              <a:t>(2)</a:t>
            </a:r>
          </a:p>
          <a:p>
            <a:r>
              <a:rPr lang="en-US" altLang="ko-KR" sz="7200" dirty="0">
                <a:solidFill>
                  <a:schemeClr val="bg1"/>
                </a:solidFill>
                <a:latin typeface="푸라닭 젠틀 고딕" panose="00000500000000000000" pitchFamily="2" charset="-127"/>
                <a:ea typeface="푸라닭 젠틀 고딕" panose="00000500000000000000" pitchFamily="2" charset="-127"/>
                <a:cs typeface="Pretendard Variable Thin" panose="02000003000000020004" pitchFamily="2" charset="-127"/>
              </a:rPr>
              <a:t>3</a:t>
            </a:r>
            <a:r>
              <a:rPr lang="ko-KR" altLang="en-US" sz="7200" dirty="0">
                <a:solidFill>
                  <a:schemeClr val="bg1"/>
                </a:solidFill>
                <a:latin typeface="푸라닭 젠틀 고딕" panose="00000500000000000000" pitchFamily="2" charset="-127"/>
                <a:ea typeface="푸라닭 젠틀 고딕" panose="00000500000000000000" pitchFamily="2" charset="-127"/>
                <a:cs typeface="Pretendard Variable Thin" panose="02000003000000020004" pitchFamily="2" charset="-127"/>
              </a:rPr>
              <a:t>주차 </a:t>
            </a:r>
            <a:r>
              <a:rPr lang="en-US" altLang="ko-KR" sz="7200" dirty="0">
                <a:solidFill>
                  <a:schemeClr val="bg1"/>
                </a:solidFill>
                <a:latin typeface="푸라닭 젠틀 고딕" panose="00000500000000000000" pitchFamily="2" charset="-127"/>
                <a:ea typeface="푸라닭 젠틀 고딕" panose="00000500000000000000" pitchFamily="2" charset="-127"/>
                <a:cs typeface="Pretendard Variable Thin" panose="02000003000000020004" pitchFamily="2" charset="-127"/>
              </a:rPr>
              <a:t>Report</a:t>
            </a:r>
            <a:endParaRPr lang="ko-KR" altLang="en-US" sz="7200" dirty="0">
              <a:solidFill>
                <a:schemeClr val="bg1"/>
              </a:solidFill>
              <a:latin typeface="푸라닭 젠틀 고딕" panose="00000500000000000000" pitchFamily="2" charset="-127"/>
              <a:ea typeface="푸라닭 젠틀 고딕" panose="00000500000000000000" pitchFamily="2" charset="-127"/>
              <a:cs typeface="Pretendard Variable Thin" panose="02000003000000020004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4104" y="6257205"/>
            <a:ext cx="3427541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김진용 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소프트웨어융합과 코딩전공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2301111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183" y="601256"/>
            <a:ext cx="3277417" cy="409507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646" y="1478798"/>
            <a:ext cx="7423649" cy="562685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644" y="2871053"/>
            <a:ext cx="996602" cy="19374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569" y="3549781"/>
            <a:ext cx="4919758" cy="459029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709" y="6001946"/>
            <a:ext cx="1468583" cy="51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91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F9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8A47AE-3C25-B9BC-8441-EFD3A7AC9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5654418-2C38-1606-E233-994CEBC89DF6}"/>
              </a:ext>
            </a:extLst>
          </p:cNvPr>
          <p:cNvCxnSpPr/>
          <p:nvPr/>
        </p:nvCxnSpPr>
        <p:spPr>
          <a:xfrm>
            <a:off x="493275" y="508665"/>
            <a:ext cx="11205451" cy="0"/>
          </a:xfrm>
          <a:prstGeom prst="line">
            <a:avLst/>
          </a:prstGeom>
          <a:ln>
            <a:solidFill>
              <a:srgbClr val="1B5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EBE1568-2E40-2F40-0DA9-1CBBAB52A57D}"/>
              </a:ext>
            </a:extLst>
          </p:cNvPr>
          <p:cNvSpPr txBox="1"/>
          <p:nvPr/>
        </p:nvSpPr>
        <p:spPr>
          <a:xfrm>
            <a:off x="473234" y="0"/>
            <a:ext cx="3424592" cy="508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400" dirty="0">
                <a:solidFill>
                  <a:srgbClr val="FFF8E6"/>
                </a:solidFill>
                <a:latin typeface="푸라닭 젠틀 고딕" panose="00000500000000000000" pitchFamily="2" charset="-127"/>
                <a:ea typeface="푸라닭 젠틀 고딕" panose="00000500000000000000" pitchFamily="2" charset="-127"/>
              </a:rPr>
              <a:t>Report2_menu.xml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D4E46F-47F4-6682-1624-05BDFD113638}"/>
              </a:ext>
            </a:extLst>
          </p:cNvPr>
          <p:cNvSpPr txBox="1"/>
          <p:nvPr/>
        </p:nvSpPr>
        <p:spPr>
          <a:xfrm>
            <a:off x="493274" y="508665"/>
            <a:ext cx="5602726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&lt;?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version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="1.0"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encoding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="utf-8"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?&gt;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menu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="http://schemas.android.com/apk/res/android"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group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:checkableBehavior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single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/item1"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:checked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true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:title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StrictMode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/item2"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:title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AsyncTask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/item3"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:title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Thread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group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menu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0E2091-C14D-AD1B-BAC1-A4513B448812}"/>
              </a:ext>
            </a:extLst>
          </p:cNvPr>
          <p:cNvSpPr txBox="1"/>
          <p:nvPr/>
        </p:nvSpPr>
        <p:spPr>
          <a:xfrm>
            <a:off x="10936179" y="139332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10/19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9942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F9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CEA5D3-41BC-8A81-5950-BCF137AC8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0958DC4-C653-7C00-8C3A-A562BD6C6D22}"/>
              </a:ext>
            </a:extLst>
          </p:cNvPr>
          <p:cNvCxnSpPr/>
          <p:nvPr/>
        </p:nvCxnSpPr>
        <p:spPr>
          <a:xfrm>
            <a:off x="493275" y="508665"/>
            <a:ext cx="11205451" cy="0"/>
          </a:xfrm>
          <a:prstGeom prst="line">
            <a:avLst/>
          </a:prstGeom>
          <a:ln>
            <a:solidFill>
              <a:srgbClr val="1B5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F9845D5-3C74-FC38-016A-C7E0079A18DC}"/>
              </a:ext>
            </a:extLst>
          </p:cNvPr>
          <p:cNvSpPr txBox="1"/>
          <p:nvPr/>
        </p:nvSpPr>
        <p:spPr>
          <a:xfrm>
            <a:off x="493271" y="0"/>
            <a:ext cx="4801539" cy="508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400" dirty="0">
                <a:solidFill>
                  <a:srgbClr val="FFF8E6"/>
                </a:solidFill>
                <a:latin typeface="푸라닭 젠틀 고딕" panose="00000500000000000000" pitchFamily="2" charset="-127"/>
                <a:ea typeface="푸라닭 젠틀 고딕" panose="00000500000000000000" pitchFamily="2" charset="-127"/>
              </a:rPr>
              <a:t>Activity_report3_main.xml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F88196-524B-90E6-499F-5D99FE9FC275}"/>
              </a:ext>
            </a:extLst>
          </p:cNvPr>
          <p:cNvSpPr txBox="1"/>
          <p:nvPr/>
        </p:nvSpPr>
        <p:spPr>
          <a:xfrm>
            <a:off x="493274" y="508665"/>
            <a:ext cx="5602726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&lt;?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version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="1.0"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encoding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="utf-8"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?&gt;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="http://schemas.android.com/apk/res/android"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="http://schemas.android.com/apk/res-auto"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tools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="http://schemas.android.com/tools"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main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:orientation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vertical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tools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=".Report3_MainActivity"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EditText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/R3_ET"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="https://www.kbu.ac.kr/"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:orientation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horizontal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/R3_B1"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="0dp"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웹문서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소스 보기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/R3_B2"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="0dp"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 보기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E43663-A30B-1869-CBFE-70133FAB4EEC}"/>
              </a:ext>
            </a:extLst>
          </p:cNvPr>
          <p:cNvSpPr txBox="1"/>
          <p:nvPr/>
        </p:nvSpPr>
        <p:spPr>
          <a:xfrm>
            <a:off x="6095999" y="508664"/>
            <a:ext cx="56027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FrameLayout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WebView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/R3_WV"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ScrollView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/R3_TV"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ScrollView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FrameLayout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04A07A-C7BB-10EF-E691-CBAA45231B83}"/>
              </a:ext>
            </a:extLst>
          </p:cNvPr>
          <p:cNvSpPr txBox="1"/>
          <p:nvPr/>
        </p:nvSpPr>
        <p:spPr>
          <a:xfrm>
            <a:off x="10936179" y="139332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11/19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9814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F9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0F34D5-F89D-A45D-F7D4-5ACE6FB43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B630A85-223A-CA7B-F6D8-A079634626CC}"/>
              </a:ext>
            </a:extLst>
          </p:cNvPr>
          <p:cNvCxnSpPr/>
          <p:nvPr/>
        </p:nvCxnSpPr>
        <p:spPr>
          <a:xfrm>
            <a:off x="493275" y="508665"/>
            <a:ext cx="11205451" cy="0"/>
          </a:xfrm>
          <a:prstGeom prst="line">
            <a:avLst/>
          </a:prstGeom>
          <a:ln>
            <a:solidFill>
              <a:srgbClr val="1B5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FF099D4-7162-7135-55AF-5FCE5E016A01}"/>
              </a:ext>
            </a:extLst>
          </p:cNvPr>
          <p:cNvSpPr txBox="1"/>
          <p:nvPr/>
        </p:nvSpPr>
        <p:spPr>
          <a:xfrm>
            <a:off x="465220" y="0"/>
            <a:ext cx="4671022" cy="508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400" dirty="0">
                <a:solidFill>
                  <a:srgbClr val="FFF8E6"/>
                </a:solidFill>
                <a:latin typeface="푸라닭 젠틀 고딕" panose="00000500000000000000" pitchFamily="2" charset="-127"/>
                <a:ea typeface="푸라닭 젠틀 고딕" panose="00000500000000000000" pitchFamily="2" charset="-127"/>
              </a:rPr>
              <a:t>Report3_MainAtivity.java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1C763E-98D7-9E43-126A-3BA4A0697F11}"/>
              </a:ext>
            </a:extLst>
          </p:cNvPr>
          <p:cNvSpPr txBox="1"/>
          <p:nvPr/>
        </p:nvSpPr>
        <p:spPr>
          <a:xfrm>
            <a:off x="493274" y="508665"/>
            <a:ext cx="5602726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package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com.example.week3;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android.graphics.Color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android.os.Bundle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android.os.StrictMode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android.webkit.WebView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android.webkit.WebViewClient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android.widget.Button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android.widget.EditText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android.widget.ImageView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android.widget.TextView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androidx.activity.EdgeToEdge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androidx.appcompat.app.AppCompatActivity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androidx.core.graphics.Insets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androidx.core.view.ViewCompat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androidx.core.view.WindowInsetsCompat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Report3_MainActivity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extends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AppCompatActivity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protected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onCreate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Bundle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super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.onCreate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setContentView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(R.layout.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activity_report3_main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EditText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ET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(R.id.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R3_ET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TV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(R.id.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R3_TV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WebView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WV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(R.id.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R3_WV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WV.getSettings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setJavaScriptEnabled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true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WV.setWebViewClient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WebViewClient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B1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(R.id.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R3_B1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B2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(R.id.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R3_B2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ET.getText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toString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A624F9-483E-D058-F768-1A58027EB034}"/>
              </a:ext>
            </a:extLst>
          </p:cNvPr>
          <p:cNvSpPr txBox="1"/>
          <p:nvPr/>
        </p:nvSpPr>
        <p:spPr>
          <a:xfrm>
            <a:off x="6095999" y="508664"/>
            <a:ext cx="5602725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StrictMode.ThreadPolicy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policy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StrictMode.ThreadPolicy.Builder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permitAll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build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StrictMode.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setThreadPolicy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policy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B1.setOnClickListener(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View.OnClickListener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onClick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WV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.setVisibility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INVISIBLE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TV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.setVisibility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VISIBLE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TV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.setText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StrictModeCon.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SM_Text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(Report3_MainActivity.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page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TV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.setBackgroundColor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parseColor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"#4242ff"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B2.setOnClickListener(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View.OnClickListener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onClick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TV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.setVisibility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INVISIBLE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WV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.setVisibility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VISIBLE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WV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.loadUrl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page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21A515-A063-0090-FE26-D6E4C63ED172}"/>
              </a:ext>
            </a:extLst>
          </p:cNvPr>
          <p:cNvSpPr txBox="1"/>
          <p:nvPr/>
        </p:nvSpPr>
        <p:spPr>
          <a:xfrm>
            <a:off x="10936179" y="139332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12/19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9384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F9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C776DE-2512-EB19-E435-4E7C5CA7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FABFF52-0FCE-80FB-E864-6512C9D68908}"/>
              </a:ext>
            </a:extLst>
          </p:cNvPr>
          <p:cNvCxnSpPr/>
          <p:nvPr/>
        </p:nvCxnSpPr>
        <p:spPr>
          <a:xfrm>
            <a:off x="493275" y="508665"/>
            <a:ext cx="11205451" cy="0"/>
          </a:xfrm>
          <a:prstGeom prst="line">
            <a:avLst/>
          </a:prstGeom>
          <a:ln>
            <a:solidFill>
              <a:srgbClr val="1B5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1EA3038-C343-A786-1187-4786FE7E0982}"/>
              </a:ext>
            </a:extLst>
          </p:cNvPr>
          <p:cNvSpPr txBox="1"/>
          <p:nvPr/>
        </p:nvSpPr>
        <p:spPr>
          <a:xfrm>
            <a:off x="493272" y="0"/>
            <a:ext cx="3634842" cy="508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400" dirty="0">
                <a:solidFill>
                  <a:srgbClr val="FFF8E6"/>
                </a:solidFill>
                <a:latin typeface="푸라닭 젠틀 고딕" panose="00000500000000000000" pitchFamily="2" charset="-127"/>
                <a:ea typeface="푸라닭 젠틀 고딕" panose="00000500000000000000" pitchFamily="2" charset="-127"/>
              </a:rPr>
              <a:t>StrictModeCon.java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F6D55B-012D-C921-337A-5B889A932ECE}"/>
              </a:ext>
            </a:extLst>
          </p:cNvPr>
          <p:cNvSpPr txBox="1"/>
          <p:nvPr/>
        </p:nvSpPr>
        <p:spPr>
          <a:xfrm>
            <a:off x="493274" y="508665"/>
            <a:ext cx="5602726" cy="620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package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com.example.week3;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android.content.Context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android.graphics.Bitmap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android.graphics.BitmapFactory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android.widget.Toast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java.io.BufferedReader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java.io.IOException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java.io.InputStream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java.io.InputStreamReader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java.net.HttpURLConnection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java.net.URL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StrictModeCon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static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SM_Text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StringBuffer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buffer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StringBuffer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URL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url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URL(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HttpURLConnection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connection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HttpURLConnection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url.openConnection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connection.getResponseCode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==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HttpURLConnection.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HTTP_OK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connection.setRequestMethod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"GET"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connection.setConnectTimeout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 panose="020B0604020202020204" pitchFamily="50" charset="-127"/>
                <a:ea typeface="JetBrains Mono"/>
              </a:rPr>
              <a:t>10000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connection.setReadTimeout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 panose="020B0604020202020204" pitchFamily="50" charset="-127"/>
                <a:ea typeface="JetBrains Mono"/>
              </a:rPr>
              <a:t>4000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InputStream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inputStream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connection.getInputStream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InputStreamReader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streamReader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InputStreamReader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inputStream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BufferedReader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reader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BufferedReader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streamReader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line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while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line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reader.readLine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 !=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buffer.append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line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+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'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\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'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reader.close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D71C7A-66BB-9B74-B6B7-F1DDDFCE05AC}"/>
              </a:ext>
            </a:extLst>
          </p:cNvPr>
          <p:cNvSpPr txBox="1"/>
          <p:nvPr/>
        </p:nvSpPr>
        <p:spPr>
          <a:xfrm>
            <a:off x="6095999" y="508664"/>
            <a:ext cx="5602725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streamReader.close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inputStream.close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connection.disconnect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catch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IOException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makeText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e.getMessage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LENGTH_SHORT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show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buffer.toString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static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Bitmap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SM_Image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Bitmap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bitmap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URL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url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URL(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HttpURLConnection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connection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HttpURLConnection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url.openConnection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connection.getResponseCode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==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HttpURLConnection.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HTTP_OK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connection.setConnectTimeout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 panose="020B0604020202020204" pitchFamily="50" charset="-127"/>
                <a:ea typeface="JetBrains Mono"/>
              </a:rPr>
              <a:t>10000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connection.setReadTimeout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 panose="020B0604020202020204" pitchFamily="50" charset="-127"/>
                <a:ea typeface="JetBrains Mono"/>
              </a:rPr>
              <a:t>4000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connection.setRequestMethod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"GET"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InputStream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inputStream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connection.getInputStream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bitmap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BitmapFactory.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decodeStream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inputStream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inputStream.close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connection.disconnect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catch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IOException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makeText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e.getMessage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LENGTH_SHORT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show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bitmap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26DFEA-63E8-C9DA-24F9-5B2F5F764C38}"/>
              </a:ext>
            </a:extLst>
          </p:cNvPr>
          <p:cNvSpPr txBox="1"/>
          <p:nvPr/>
        </p:nvSpPr>
        <p:spPr>
          <a:xfrm>
            <a:off x="10936179" y="139332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13/19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5321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F9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9E6707-9B7A-DA29-DEC9-86C8D43FC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F8A5F9D-1991-C19A-EF19-293B5FB98EA8}"/>
              </a:ext>
            </a:extLst>
          </p:cNvPr>
          <p:cNvCxnSpPr/>
          <p:nvPr/>
        </p:nvCxnSpPr>
        <p:spPr>
          <a:xfrm>
            <a:off x="493275" y="508665"/>
            <a:ext cx="11205451" cy="0"/>
          </a:xfrm>
          <a:prstGeom prst="line">
            <a:avLst/>
          </a:prstGeom>
          <a:ln>
            <a:solidFill>
              <a:srgbClr val="1B5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F379ECC-2006-4881-F8DE-FB89BB1B59B6}"/>
              </a:ext>
            </a:extLst>
          </p:cNvPr>
          <p:cNvSpPr txBox="1"/>
          <p:nvPr/>
        </p:nvSpPr>
        <p:spPr>
          <a:xfrm>
            <a:off x="493272" y="0"/>
            <a:ext cx="2831032" cy="508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400" dirty="0">
                <a:solidFill>
                  <a:srgbClr val="FFF8E6"/>
                </a:solidFill>
                <a:latin typeface="푸라닭 젠틀 고딕" panose="00000500000000000000" pitchFamily="2" charset="-127"/>
                <a:ea typeface="푸라닭 젠틀 고딕" panose="00000500000000000000" pitchFamily="2" charset="-127"/>
              </a:rPr>
              <a:t>TextAsync.java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78CE06-BD99-849C-998C-570FECEAF663}"/>
              </a:ext>
            </a:extLst>
          </p:cNvPr>
          <p:cNvSpPr txBox="1"/>
          <p:nvPr/>
        </p:nvSpPr>
        <p:spPr>
          <a:xfrm>
            <a:off x="493274" y="508665"/>
            <a:ext cx="5602726" cy="620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package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com.example.week3;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android.content.Context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android.graphics.Color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android.os.AsyncTask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android.widget.TextView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android.widget.Toast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java.io.BufferedReader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java.io.IOException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java.io.InputStream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java.io.InputStreamReader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java.net.HttpURLConnection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java.net.URL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TextAsync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extends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AsyncTask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&gt;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TV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TextAsync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TV)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TV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 TV;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protected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doInBackground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...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StringBuffer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buffer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StringBuffer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URL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url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URL(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[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 panose="020B0604020202020204" pitchFamily="50" charset="-127"/>
                <a:ea typeface="JetBrains Mono"/>
              </a:rPr>
              <a:t>0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]);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HttpURLConnection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connection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HttpURLConnection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url.openConnection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connection.getResponseCode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==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HttpURLConnection.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HTTP_OK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connection.setRequestMethod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"GET"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connection.setConnectTimeout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 panose="020B0604020202020204" pitchFamily="50" charset="-127"/>
                <a:ea typeface="JetBrains Mono"/>
              </a:rPr>
              <a:t>10000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connection.setReadTimeout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 panose="020B0604020202020204" pitchFamily="50" charset="-127"/>
                <a:ea typeface="JetBrains Mono"/>
              </a:rPr>
              <a:t>4000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41C16A-D34C-448F-A3BD-DFA8626933C1}"/>
              </a:ext>
            </a:extLst>
          </p:cNvPr>
          <p:cNvSpPr txBox="1"/>
          <p:nvPr/>
        </p:nvSpPr>
        <p:spPr>
          <a:xfrm>
            <a:off x="6095999" y="508664"/>
            <a:ext cx="5602725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InputStream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inputStream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connection.getInputStream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InputStreamReader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streamReader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InputStreamReader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inputStream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BufferedReader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reader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BufferedReader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streamReader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line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while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line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reader.readLine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 !=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buffer.append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line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+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'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\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'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reader.close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streamReader.close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inputStream.close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connection.disconnect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catch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IOException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publishProgress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e.getMessage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buffer.toString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protected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onPostExecute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TV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.setTextColor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RED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TV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.setText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protected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onProgressUpdate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...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values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makeText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values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[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 panose="020B0604020202020204" pitchFamily="50" charset="-127"/>
                <a:ea typeface="JetBrains Mono"/>
              </a:rPr>
              <a:t>0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],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LENGTH_SHORT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show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9D8E6D-3F82-D862-8AF6-88EC17BB2DD4}"/>
              </a:ext>
            </a:extLst>
          </p:cNvPr>
          <p:cNvSpPr txBox="1"/>
          <p:nvPr/>
        </p:nvSpPr>
        <p:spPr>
          <a:xfrm>
            <a:off x="10936179" y="139332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14/19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5627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F9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423311-613E-285F-2A8D-ED16AAB66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1A24F72-0BE6-0E7C-0A0F-22BDDF152332}"/>
              </a:ext>
            </a:extLst>
          </p:cNvPr>
          <p:cNvCxnSpPr/>
          <p:nvPr/>
        </p:nvCxnSpPr>
        <p:spPr>
          <a:xfrm>
            <a:off x="493275" y="508665"/>
            <a:ext cx="11205451" cy="0"/>
          </a:xfrm>
          <a:prstGeom prst="line">
            <a:avLst/>
          </a:prstGeom>
          <a:ln>
            <a:solidFill>
              <a:srgbClr val="1B5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674F283-AD0E-4F6C-8FB8-657181B086C9}"/>
              </a:ext>
            </a:extLst>
          </p:cNvPr>
          <p:cNvSpPr txBox="1"/>
          <p:nvPr/>
        </p:nvSpPr>
        <p:spPr>
          <a:xfrm>
            <a:off x="493272" y="0"/>
            <a:ext cx="3135795" cy="508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400" dirty="0">
                <a:solidFill>
                  <a:srgbClr val="FFF8E6"/>
                </a:solidFill>
                <a:latin typeface="푸라닭 젠틀 고딕" panose="00000500000000000000" pitchFamily="2" charset="-127"/>
                <a:ea typeface="푸라닭 젠틀 고딕" panose="00000500000000000000" pitchFamily="2" charset="-127"/>
              </a:rPr>
              <a:t>ImageAsync.java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571DE9-6530-8634-7B0A-B113D995D186}"/>
              </a:ext>
            </a:extLst>
          </p:cNvPr>
          <p:cNvSpPr txBox="1"/>
          <p:nvPr/>
        </p:nvSpPr>
        <p:spPr>
          <a:xfrm>
            <a:off x="493274" y="508665"/>
            <a:ext cx="5602726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package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com.example.week3;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android.content.Context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android.graphics.Bitmap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android.graphics.BitmapFactory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android.os.AsyncTask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android.widget.ImageView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android.widget.Toast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androidx.appcompat.app.AppCompatActivity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java.io.IOException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java.io.InputStream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java.net.HttpURLConnection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java.net.URL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ImageAsync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extends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AsyncTask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Bitmap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&gt;{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[]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ImageAsync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[]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protected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Bitmap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doInBackground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...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Bitmap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bitmap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URL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url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URL(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[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 panose="020B0604020202020204" pitchFamily="50" charset="-127"/>
                <a:ea typeface="JetBrains Mono"/>
              </a:rPr>
              <a:t>1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]);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HttpURLConnection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connection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HttpURLConnection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url.openConnection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connection.getResponseCode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==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HttpURLConnection.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HTTP_OK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connection.setConnectTimeout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 panose="020B0604020202020204" pitchFamily="50" charset="-127"/>
                <a:ea typeface="JetBrains Mono"/>
              </a:rPr>
              <a:t>10000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Arial Unicode MS" panose="020B0604020202020204" pitchFamily="50" charset="-127"/>
              <a:ea typeface="JetBrains Mon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ABC1F8-6726-F1E0-5666-9561651659E0}"/>
              </a:ext>
            </a:extLst>
          </p:cNvPr>
          <p:cNvSpPr txBox="1"/>
          <p:nvPr/>
        </p:nvSpPr>
        <p:spPr>
          <a:xfrm>
            <a:off x="6095999" y="508664"/>
            <a:ext cx="560272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connection.setReadTimeout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 panose="020B0604020202020204" pitchFamily="50" charset="-127"/>
                <a:ea typeface="JetBrains Mono"/>
              </a:rPr>
              <a:t>4000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connection.setRequestMethod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"GET"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InputStream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inputStream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connection.getInputStream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bitmap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BitmapFactory.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decodeStream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inputStream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inputStream.close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connection.disconnect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catch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IOException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publishProgress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e.getMessage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bitmap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protected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onPostExecute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Bitmap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bitmap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IV = ((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AppCompatActivity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(R.id.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R1_IV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IV.setImageBitmap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bitmap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protected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onProgressUpdate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...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values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makeText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values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[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 panose="020B0604020202020204" pitchFamily="50" charset="-127"/>
                <a:ea typeface="JetBrains Mono"/>
              </a:rPr>
              <a:t>0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],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LENGTH_SHORT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show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1674AB-DC42-2A1C-1C93-174DCBDF109E}"/>
              </a:ext>
            </a:extLst>
          </p:cNvPr>
          <p:cNvSpPr txBox="1"/>
          <p:nvPr/>
        </p:nvSpPr>
        <p:spPr>
          <a:xfrm>
            <a:off x="10936179" y="139332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15/19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3918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F9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98CD99-E641-E1E5-1D45-3226B2A22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4923F63-FDC3-83E3-12E6-1457AB65E9F7}"/>
              </a:ext>
            </a:extLst>
          </p:cNvPr>
          <p:cNvCxnSpPr/>
          <p:nvPr/>
        </p:nvCxnSpPr>
        <p:spPr>
          <a:xfrm>
            <a:off x="493275" y="508665"/>
            <a:ext cx="11205451" cy="0"/>
          </a:xfrm>
          <a:prstGeom prst="line">
            <a:avLst/>
          </a:prstGeom>
          <a:ln>
            <a:solidFill>
              <a:srgbClr val="1B5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E5A03B2-612E-F52F-1303-A152E508C947}"/>
              </a:ext>
            </a:extLst>
          </p:cNvPr>
          <p:cNvSpPr txBox="1"/>
          <p:nvPr/>
        </p:nvSpPr>
        <p:spPr>
          <a:xfrm>
            <a:off x="493272" y="0"/>
            <a:ext cx="3001463" cy="508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400" dirty="0">
                <a:solidFill>
                  <a:srgbClr val="FFF8E6"/>
                </a:solidFill>
                <a:latin typeface="푸라닭 젠틀 고딕" panose="00000500000000000000" pitchFamily="2" charset="-127"/>
                <a:ea typeface="푸라닭 젠틀 고딕" panose="00000500000000000000" pitchFamily="2" charset="-127"/>
              </a:rPr>
              <a:t>TextThread.java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742FB2-CF3A-0EF2-0A21-1E00D6825DF3}"/>
              </a:ext>
            </a:extLst>
          </p:cNvPr>
          <p:cNvSpPr txBox="1"/>
          <p:nvPr/>
        </p:nvSpPr>
        <p:spPr>
          <a:xfrm>
            <a:off x="493274" y="508665"/>
            <a:ext cx="5602726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package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com.example.week3;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android.content.Context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android.os.Handler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android.widget.Toast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java.io.BufferedReader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java.io.IOException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java.io.InputStream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java.io.InputStreamReader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java.net.HttpURLConnection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java.net.URL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TextThread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extends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Thread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StringBuffer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buffer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page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Handler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handler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TextThread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buffer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StringBuffer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page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handler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Handler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run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URL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url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URL(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page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HttpURLConnection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connection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HttpURLConnection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url.openConnection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connection.getResponseCode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==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HttpURLConnection.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HTTP_OK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connection.setRequestMethod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"GET"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Arial Unicode MS" panose="020B0604020202020204" pitchFamily="50" charset="-127"/>
              <a:ea typeface="JetBrains Mon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9B572B-C718-F076-7DF3-58215D488B3F}"/>
              </a:ext>
            </a:extLst>
          </p:cNvPr>
          <p:cNvSpPr txBox="1"/>
          <p:nvPr/>
        </p:nvSpPr>
        <p:spPr>
          <a:xfrm>
            <a:off x="6095999" y="508664"/>
            <a:ext cx="560272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connection.setConnectTimeout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 panose="020B0604020202020204" pitchFamily="50" charset="-127"/>
                <a:ea typeface="JetBrains Mono"/>
              </a:rPr>
              <a:t>10000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connection.setReadTimeout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 panose="020B0604020202020204" pitchFamily="50" charset="-127"/>
                <a:ea typeface="JetBrains Mono"/>
              </a:rPr>
              <a:t>4000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InputStream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inputStream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connection.getInputStream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InputStreamReader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streamReader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InputStreamReader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inputStream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BufferedReader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reader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BufferedReader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streamReader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line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while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line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reader.readLine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 !=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buffer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.append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line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+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'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\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'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reader.close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streamReader.close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inputStream.close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connection.disconnect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catch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IOException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handler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.post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Runnable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run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makeText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e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.getMessage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LENGTH_SHORT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show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});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getResult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buffer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.toString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A5B44C-5A82-0CBE-BE99-B5F2C8B0F83F}"/>
              </a:ext>
            </a:extLst>
          </p:cNvPr>
          <p:cNvSpPr txBox="1"/>
          <p:nvPr/>
        </p:nvSpPr>
        <p:spPr>
          <a:xfrm>
            <a:off x="10936179" y="139332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16/19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4765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F9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45EFBF-49ED-FE56-6C07-AE75B0A32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F3C52FA-559D-2EE4-0F49-A7D470DF0F73}"/>
              </a:ext>
            </a:extLst>
          </p:cNvPr>
          <p:cNvCxnSpPr/>
          <p:nvPr/>
        </p:nvCxnSpPr>
        <p:spPr>
          <a:xfrm>
            <a:off x="493275" y="508665"/>
            <a:ext cx="11205451" cy="0"/>
          </a:xfrm>
          <a:prstGeom prst="line">
            <a:avLst/>
          </a:prstGeom>
          <a:ln>
            <a:solidFill>
              <a:srgbClr val="1B5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1532F44-E403-1C72-A36E-C9C28CD9DA82}"/>
              </a:ext>
            </a:extLst>
          </p:cNvPr>
          <p:cNvSpPr txBox="1"/>
          <p:nvPr/>
        </p:nvSpPr>
        <p:spPr>
          <a:xfrm>
            <a:off x="493272" y="0"/>
            <a:ext cx="3306226" cy="508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400" dirty="0">
                <a:solidFill>
                  <a:srgbClr val="FFF8E6"/>
                </a:solidFill>
                <a:latin typeface="푸라닭 젠틀 고딕" panose="00000500000000000000" pitchFamily="2" charset="-127"/>
                <a:ea typeface="푸라닭 젠틀 고딕" panose="00000500000000000000" pitchFamily="2" charset="-127"/>
              </a:rPr>
              <a:t>ImageThread.java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FE1E3B-B542-3D20-E347-9F8AB008D737}"/>
              </a:ext>
            </a:extLst>
          </p:cNvPr>
          <p:cNvSpPr txBox="1"/>
          <p:nvPr/>
        </p:nvSpPr>
        <p:spPr>
          <a:xfrm>
            <a:off x="493274" y="508665"/>
            <a:ext cx="5602726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package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com.example.week3;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android.content.Context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android.graphics.Bitmap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android.graphics.BitmapFactory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android.os.Handler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android.widget.Toast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java.io.IOException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java.io.InputStream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java.net.HttpURLConnection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java.net.URL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ImageThread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extends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Thread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Bitmap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bitmap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[]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Handler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handler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ImageThread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[]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handler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Handler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run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URL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url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URL(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[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 panose="020B0604020202020204" pitchFamily="50" charset="-127"/>
                <a:ea typeface="JetBrains Mono"/>
              </a:rPr>
              <a:t>2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]);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HttpURLConnection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connection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HttpURLConnection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url.openConnection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connection.getResponseCode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==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HttpURLConnection.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HTTP_OK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connection.setRequestMethod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"GET"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connection.setConnectTimeout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 panose="020B0604020202020204" pitchFamily="50" charset="-127"/>
                <a:ea typeface="JetBrains Mono"/>
              </a:rPr>
              <a:t>10000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endParaRPr lang="en-US" altLang="ko-KR" sz="1100" dirty="0">
              <a:solidFill>
                <a:srgbClr val="BCBEC4"/>
              </a:solidFill>
              <a:latin typeface="Arial Unicode MS" panose="020B0604020202020204" pitchFamily="50" charset="-127"/>
              <a:ea typeface="JetBrains Mon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7402C4-769B-4053-81CB-8F7747F933E5}"/>
              </a:ext>
            </a:extLst>
          </p:cNvPr>
          <p:cNvSpPr txBox="1"/>
          <p:nvPr/>
        </p:nvSpPr>
        <p:spPr>
          <a:xfrm>
            <a:off x="6095999" y="508664"/>
            <a:ext cx="5602725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connection.setReadTimeout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 panose="020B0604020202020204" pitchFamily="50" charset="-127"/>
                <a:ea typeface="JetBrains Mono"/>
              </a:rPr>
              <a:t>4000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InputStream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inputStream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connection.getInputStream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bitmap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BitmapFactory.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decodeStream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inputStream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inputStream.close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connection.disconnect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catch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IOException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handler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.post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Runnable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run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makeText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e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.getMessage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LENGTH_SHORT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show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});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Bitmap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getResult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bitmap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08DB26-9DB4-3618-EB4B-61177B1B9A3E}"/>
              </a:ext>
            </a:extLst>
          </p:cNvPr>
          <p:cNvSpPr txBox="1"/>
          <p:nvPr/>
        </p:nvSpPr>
        <p:spPr>
          <a:xfrm>
            <a:off x="10936179" y="139332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17/19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246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F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주-PPT-Source">
            <a:hlinkClick r:id="" action="ppaction://media"/>
            <a:extLst>
              <a:ext uri="{FF2B5EF4-FFF2-40B4-BE49-F238E27FC236}">
                <a16:creationId xmlns:a16="http://schemas.microsoft.com/office/drawing/2014/main" id="{968CDFD5-6392-A9EE-C82F-8B2FA6FD12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38159" y="2407826"/>
            <a:ext cx="1915677" cy="404483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5" name="그룹 4"/>
          <p:cNvGrpSpPr/>
          <p:nvPr/>
        </p:nvGrpSpPr>
        <p:grpSpPr>
          <a:xfrm>
            <a:off x="549847" y="200183"/>
            <a:ext cx="11160702" cy="510519"/>
            <a:chOff x="544944" y="200183"/>
            <a:chExt cx="11160702" cy="51051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944" y="200183"/>
              <a:ext cx="1468582" cy="51051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923059" y="283476"/>
              <a:ext cx="7825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18/19</a:t>
              </a:r>
              <a:endPara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8" name="직선 연결선 7"/>
          <p:cNvCxnSpPr/>
          <p:nvPr/>
        </p:nvCxnSpPr>
        <p:spPr>
          <a:xfrm>
            <a:off x="493275" y="876300"/>
            <a:ext cx="11205451" cy="0"/>
          </a:xfrm>
          <a:prstGeom prst="line">
            <a:avLst/>
          </a:prstGeom>
          <a:ln>
            <a:solidFill>
              <a:srgbClr val="1B5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251585" y="1041899"/>
            <a:ext cx="37305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>
                <a:solidFill>
                  <a:schemeClr val="bg1"/>
                </a:solidFill>
                <a:latin typeface="푸라닭 젠틀 고딕" panose="00000500000000000000" pitchFamily="2" charset="-127"/>
                <a:ea typeface="푸라닭 젠틀 고딕" panose="00000500000000000000" pitchFamily="2" charset="-127"/>
              </a:rPr>
              <a:t>실행화면</a:t>
            </a:r>
            <a:endParaRPr lang="ko-KR" altLang="en-US" sz="7200" dirty="0">
              <a:solidFill>
                <a:schemeClr val="bg1"/>
              </a:solidFill>
              <a:latin typeface="푸라닭 젠틀 고딕" panose="00000500000000000000" pitchFamily="2" charset="-127"/>
              <a:ea typeface="푸라닭 젠틀 고딕" panose="00000500000000000000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11562" y="1099793"/>
            <a:ext cx="5139768" cy="907161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472" y="974936"/>
            <a:ext cx="5862572" cy="919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4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854267" y="283476"/>
            <a:ext cx="787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3F9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19/19</a:t>
            </a:r>
            <a:endParaRPr lang="ko-KR" altLang="en-US" dirty="0">
              <a:solidFill>
                <a:srgbClr val="003F9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93275" y="876300"/>
            <a:ext cx="11205451" cy="0"/>
          </a:xfrm>
          <a:prstGeom prst="line">
            <a:avLst/>
          </a:prstGeom>
          <a:ln>
            <a:solidFill>
              <a:srgbClr val="1B5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47" y="200183"/>
            <a:ext cx="1468800" cy="51030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9883" y="2038350"/>
            <a:ext cx="9546572" cy="4985465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5636727" y="1326155"/>
            <a:ext cx="6109366" cy="2375872"/>
            <a:chOff x="7120889" y="1498600"/>
            <a:chExt cx="6109366" cy="2375872"/>
          </a:xfrm>
        </p:grpSpPr>
        <p:sp>
          <p:nvSpPr>
            <p:cNvPr id="9" name="TextBox 8"/>
            <p:cNvSpPr txBox="1"/>
            <p:nvPr/>
          </p:nvSpPr>
          <p:spPr>
            <a:xfrm>
              <a:off x="7120889" y="1498600"/>
              <a:ext cx="18791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err="1">
                  <a:solidFill>
                    <a:srgbClr val="003F9B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느낀점</a:t>
              </a:r>
              <a:endParaRPr lang="ko-KR" altLang="en-US" sz="1400" b="1" dirty="0">
                <a:solidFill>
                  <a:srgbClr val="003F9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120890" y="1935480"/>
              <a:ext cx="6109365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E4007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외부 함수로 만들어 놓고 불러오기를 진행하니</a:t>
              </a:r>
              <a:endParaRPr lang="en-US" altLang="ko-KR" sz="2000" dirty="0">
                <a:solidFill>
                  <a:srgbClr val="E4007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sz="2000" dirty="0">
                  <a:solidFill>
                    <a:srgbClr val="E4007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생각보다 과제 완성이 빠르게 되었습니다</a:t>
              </a:r>
              <a:r>
                <a:rPr lang="en-US" altLang="ko-KR" sz="2000" dirty="0">
                  <a:solidFill>
                    <a:srgbClr val="E4007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.</a:t>
              </a:r>
            </a:p>
            <a:p>
              <a:endParaRPr lang="en-US" altLang="ko-KR" sz="2000" dirty="0">
                <a:solidFill>
                  <a:srgbClr val="E4007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sz="2000" dirty="0">
                  <a:solidFill>
                    <a:srgbClr val="E4007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하지만 </a:t>
              </a:r>
              <a:r>
                <a:rPr lang="en-US" altLang="ko-KR" sz="2000" dirty="0">
                  <a:solidFill>
                    <a:srgbClr val="E4007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GPT</a:t>
              </a:r>
              <a:r>
                <a:rPr lang="ko-KR" altLang="en-US" sz="2000" dirty="0">
                  <a:solidFill>
                    <a:srgbClr val="E4007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를 활용하면 좋다지만 이제는 </a:t>
              </a:r>
              <a:r>
                <a:rPr lang="en-US" altLang="ko-KR" sz="2000" dirty="0">
                  <a:solidFill>
                    <a:srgbClr val="E4007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GPT</a:t>
              </a:r>
              <a:r>
                <a:rPr lang="ko-KR" altLang="en-US" sz="2000" dirty="0">
                  <a:solidFill>
                    <a:srgbClr val="E4007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가</a:t>
              </a:r>
              <a:endParaRPr lang="en-US" altLang="ko-KR" sz="2000" dirty="0">
                <a:solidFill>
                  <a:srgbClr val="E4007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sz="2000" dirty="0">
                  <a:solidFill>
                    <a:srgbClr val="E4007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없으면 프로그램을 만드는데 힘들 것 같다는 느낌을</a:t>
              </a:r>
              <a:endParaRPr lang="en-US" altLang="ko-KR" sz="2000" dirty="0">
                <a:solidFill>
                  <a:srgbClr val="E4007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sz="2000" dirty="0">
                  <a:solidFill>
                    <a:srgbClr val="E4007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받았습니다</a:t>
              </a:r>
              <a:r>
                <a:rPr lang="en-US" altLang="ko-KR" sz="2000" dirty="0">
                  <a:solidFill>
                    <a:srgbClr val="E4007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437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F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493275" y="508665"/>
            <a:ext cx="11205451" cy="0"/>
          </a:xfrm>
          <a:prstGeom prst="line">
            <a:avLst/>
          </a:prstGeom>
          <a:ln>
            <a:solidFill>
              <a:srgbClr val="1B5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3272" y="0"/>
            <a:ext cx="4740578" cy="508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400" dirty="0">
                <a:solidFill>
                  <a:srgbClr val="FFF8E6"/>
                </a:solidFill>
                <a:latin typeface="푸라닭 젠틀 고딕" panose="00000500000000000000" pitchFamily="2" charset="-127"/>
                <a:ea typeface="푸라닭 젠틀 고딕" panose="00000500000000000000" pitchFamily="2" charset="-127"/>
              </a:rPr>
              <a:t>Activity_report1_main.xml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3274" y="508665"/>
            <a:ext cx="5602726" cy="620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&lt;?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version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="1.0"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encoding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="utf-8"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?&gt;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="http://schemas.android.com/apk/res/android"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="http://schemas.android.com/apk/res-auto"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tools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="http://schemas.android.com/tools"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main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:orientation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vertical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tools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=".Report1_MainActivity"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RadioGroup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/R1_RG"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:layout_margin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="10dp"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:gravity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center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:orientation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horizontal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RadioButton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/R1_RB1"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="0px"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:checked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true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StricMode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RadioButton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/R1_RB2"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="0px"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AsyncTask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RadioButton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/R1_RB3"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1C7182-481A-8BAC-B26A-3CBA20DDC364}"/>
              </a:ext>
            </a:extLst>
          </p:cNvPr>
          <p:cNvSpPr txBox="1"/>
          <p:nvPr/>
        </p:nvSpPr>
        <p:spPr>
          <a:xfrm>
            <a:off x="6095999" y="508664"/>
            <a:ext cx="5602725" cy="601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="0px"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Thread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RadioGroup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/R1_B"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file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download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:textAllCaps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true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FrameLayout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:layout_marginTop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="30dp"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ScrollView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/R1_TV"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ScrollView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ImageView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/R1_IV"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:layout_gravity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center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FrameLayout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8F8091-3E33-BF30-B3EF-EAD265F16E63}"/>
              </a:ext>
            </a:extLst>
          </p:cNvPr>
          <p:cNvSpPr txBox="1"/>
          <p:nvPr/>
        </p:nvSpPr>
        <p:spPr>
          <a:xfrm>
            <a:off x="11042775" y="139332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2/19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192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F9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D2D56B-6998-B301-E2FA-F59BDE83D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4347C81-C53B-89E7-B728-A41EB466F6C4}"/>
              </a:ext>
            </a:extLst>
          </p:cNvPr>
          <p:cNvCxnSpPr/>
          <p:nvPr/>
        </p:nvCxnSpPr>
        <p:spPr>
          <a:xfrm>
            <a:off x="493275" y="508665"/>
            <a:ext cx="11205451" cy="0"/>
          </a:xfrm>
          <a:prstGeom prst="line">
            <a:avLst/>
          </a:prstGeom>
          <a:ln>
            <a:solidFill>
              <a:srgbClr val="1B5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84F2E31-140E-47E5-6DEA-CD0AC2507AD4}"/>
              </a:ext>
            </a:extLst>
          </p:cNvPr>
          <p:cNvSpPr txBox="1"/>
          <p:nvPr/>
        </p:nvSpPr>
        <p:spPr>
          <a:xfrm>
            <a:off x="493272" y="0"/>
            <a:ext cx="4614918" cy="508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400" dirty="0">
                <a:solidFill>
                  <a:srgbClr val="FFF8E6"/>
                </a:solidFill>
                <a:latin typeface="푸라닭 젠틀 고딕" panose="00000500000000000000" pitchFamily="2" charset="-127"/>
                <a:ea typeface="푸라닭 젠틀 고딕" panose="00000500000000000000" pitchFamily="2" charset="-127"/>
              </a:rPr>
              <a:t>Report1_MainAtivity.java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88534E-FA9D-D2F0-7A94-4DC49ECC1111}"/>
              </a:ext>
            </a:extLst>
          </p:cNvPr>
          <p:cNvSpPr txBox="1"/>
          <p:nvPr/>
        </p:nvSpPr>
        <p:spPr>
          <a:xfrm>
            <a:off x="493274" y="508665"/>
            <a:ext cx="5602726" cy="603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package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com.example.week3;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android.graphics.Bitmap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android.graphics.Color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android.os.Bundle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android.os.Handler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android.os.StrictMode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android.view.Menu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android.view.MenuInflater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android.view.MenuItem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android.widget.Button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android.widget.ImageView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android.widget.RadioButton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android.widget.RadioGroup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android.widget.TextView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android.widget.Toast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androidx.annotation.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NonNull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androidx.appcompat.app.AppCompatActivity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Report1_MainActivity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extends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AppCompatActivity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type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 panose="020B0604020202020204" pitchFamily="50" charset="-127"/>
                <a:ea typeface="JetBrains Mono"/>
              </a:rPr>
              <a:t>1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TV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IV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textFile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Bitmap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imageFile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protected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onCreate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Bundle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super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.onCreate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setContentView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(R.layout.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activity_report1_main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BB541C-222C-5AC5-E899-E8215D137E9D}"/>
              </a:ext>
            </a:extLst>
          </p:cNvPr>
          <p:cNvSpPr txBox="1"/>
          <p:nvPr/>
        </p:nvSpPr>
        <p:spPr>
          <a:xfrm>
            <a:off x="6095999" y="508664"/>
            <a:ext cx="5602725" cy="603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RadioGroup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RG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(R.id.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R1_RG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RadioButton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RB1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(R.id.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R1_RB1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RadioButton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RB2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(R.id.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R1_RB2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RadioButton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RB3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(R.id.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R1_RB3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(R.id.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R1_B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TV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(R.id.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R1_TV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IV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(R.id.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R1_IV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"http://25.20.171.99:8081/week3_Textfile.txt"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[]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"https://postfiles.pstatic.net/MjAyNDA1MjhfMjM2/MDAxNzE2ODg1NTIxMjUx.FlV2lY46kbc_53PyhK1BceEdAUvWcszmx4y8Lad8NGsg.6i6vFuPYj55jtmqPP7hyTslpDbrFPyolX6MZKrQRO8Ig.JPEG/KakaoTalk_20240528_172858818_02.jpg?type=w580"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"https://postfiles.pstatic.net/MjAyNDA1MjhfMjgw/MDAxNzE2ODg1NTIxMjkw.V7koBD6-HwcqadcmBJtmbWdFldyLeNizNpYThgpTFJ0g.Jd1XO0vGJqAwTWXbZrQPvMuogOh25bmTgYUa5RF9ZH4g.JPEG/KakaoTalk_20240528_172858818_03.jpg?type=w580"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"https://postfiles.pstatic.net/MjAyNDA1MjhfMjcz/MDAxNzE2ODg1NTIxMjQ1.qDPkQa-gtatLwcxvNC2ia4wgoDIj_wrSOOPJG-zLcLAg.TMNlXGb_giGAwMw9GFu7DrdxzBvbCBUeqgNoBKWPVw8g.JPEG/KakaoTalk_20240528_172858818.jpg?type=w580"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};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(RB1.isChecked())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StrictMode.ThreadPolicy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policy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StrictMode.ThreadPolicy.Builder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permitAll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build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StrictMode.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setThreadPolicy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policy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textFile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StrictModeCon.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SM_Text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(Report1_MainActivity.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imageFile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StrictModeCon.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SM_Image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(Report1_MainActivity.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[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 panose="020B0604020202020204" pitchFamily="50" charset="-127"/>
                <a:ea typeface="JetBrains Mono"/>
              </a:rPr>
              <a:t>0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]);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55B715-5C29-59E2-87D0-734C92AE41CF}"/>
              </a:ext>
            </a:extLst>
          </p:cNvPr>
          <p:cNvSpPr txBox="1"/>
          <p:nvPr/>
        </p:nvSpPr>
        <p:spPr>
          <a:xfrm>
            <a:off x="11042775" y="139332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3/19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3751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F9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A4E925-191B-6288-60F2-1C85F63A2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35F4EF2-088E-5126-3A85-35AFDECCDA6D}"/>
              </a:ext>
            </a:extLst>
          </p:cNvPr>
          <p:cNvCxnSpPr/>
          <p:nvPr/>
        </p:nvCxnSpPr>
        <p:spPr>
          <a:xfrm>
            <a:off x="493275" y="508665"/>
            <a:ext cx="11205451" cy="0"/>
          </a:xfrm>
          <a:prstGeom prst="line">
            <a:avLst/>
          </a:prstGeom>
          <a:ln>
            <a:solidFill>
              <a:srgbClr val="1B5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8BA06B8-13E9-06F4-20DA-8AB0FE1B2D8A}"/>
              </a:ext>
            </a:extLst>
          </p:cNvPr>
          <p:cNvSpPr txBox="1"/>
          <p:nvPr/>
        </p:nvSpPr>
        <p:spPr>
          <a:xfrm>
            <a:off x="493272" y="0"/>
            <a:ext cx="4614918" cy="508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400" dirty="0">
                <a:solidFill>
                  <a:srgbClr val="FFF8E6"/>
                </a:solidFill>
                <a:latin typeface="푸라닭 젠틀 고딕" panose="00000500000000000000" pitchFamily="2" charset="-127"/>
                <a:ea typeface="푸라닭 젠틀 고딕" panose="00000500000000000000" pitchFamily="2" charset="-127"/>
              </a:rPr>
              <a:t>Report1_MainAtivity.java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47C95B-197D-8520-5498-2138B0879B0E}"/>
              </a:ext>
            </a:extLst>
          </p:cNvPr>
          <p:cNvSpPr txBox="1"/>
          <p:nvPr/>
        </p:nvSpPr>
        <p:spPr>
          <a:xfrm>
            <a:off x="493274" y="508665"/>
            <a:ext cx="5602726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RG.setOnCheckedChangeListener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RadioGroup.OnCheckedChangeListener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onCheckedChanged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RadioGroup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radioGroup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== R.id.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R1_RB1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makeText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(Report1_MainActivity.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StricMode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LENGTH_SHORT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show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}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else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== R.id.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R1_RB2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makeText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(Report1_MainActivity.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AsyncTask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LENGTH_SHORT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show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}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else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== R.id.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R1_RB3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makeText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(Report1_MainActivity.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Thread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LENGTH_SHORT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show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B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.setOnClickListener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View.OnClickListener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onClick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type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==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 panose="020B0604020202020204" pitchFamily="50" charset="-127"/>
                <a:ea typeface="JetBrains Mono"/>
              </a:rPr>
              <a:t>1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//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TextFile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RB1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.isChecked())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textFile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StrictModeCon.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SM_Text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(Report1_MainActivity.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page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TV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.setTextColor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BLACK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TV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.setText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textFile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}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else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RB2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.isChecked())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TextAsync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async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TextAsync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(Report1_MainActivity.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TV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async.execute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page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}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else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RB3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.isChecked())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TextThread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thread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TextThread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page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Report1_MainActivity.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thread.run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Handler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post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Runnable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B4F797-7B82-8AB4-5E78-41568B123E17}"/>
              </a:ext>
            </a:extLst>
          </p:cNvPr>
          <p:cNvSpPr txBox="1"/>
          <p:nvPr/>
        </p:nvSpPr>
        <p:spPr>
          <a:xfrm>
            <a:off x="6095999" y="508664"/>
            <a:ext cx="5602725" cy="620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run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result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thread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.getResult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TV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.setTextColor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BLUE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TV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.setText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result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});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}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else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type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==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 panose="020B0604020202020204" pitchFamily="50" charset="-127"/>
                <a:ea typeface="JetBrains Mono"/>
              </a:rPr>
              <a:t>2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//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ImageFile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RB1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.isChecked())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imageFile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StrictModeCon.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SM_Image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(Report1_MainActivity.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[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 panose="020B0604020202020204" pitchFamily="50" charset="-127"/>
                <a:ea typeface="JetBrains Mono"/>
              </a:rPr>
              <a:t>0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]);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IV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.setImageBitmap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imageFile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}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else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RB2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.isChecked())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ImageAsync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async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ImageAsync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(Report1_MainActivity.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async.execute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}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else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RB3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.isChecked())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ImageThread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thread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ImageThread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(Report1_MainActivity.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thread.run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Handler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post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Runnable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run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Bitmap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result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thread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.getResult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IV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.setImageBitmap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result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});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9AAF73-3DD1-33C4-BCD0-F6F926DB61E5}"/>
              </a:ext>
            </a:extLst>
          </p:cNvPr>
          <p:cNvSpPr txBox="1"/>
          <p:nvPr/>
        </p:nvSpPr>
        <p:spPr>
          <a:xfrm>
            <a:off x="11042775" y="139332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4/19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9977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F9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C24EEC-2E37-CBCA-F39A-1335C0493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F98DC89-ED0B-6F9F-057A-A386CE3BF5CA}"/>
              </a:ext>
            </a:extLst>
          </p:cNvPr>
          <p:cNvCxnSpPr/>
          <p:nvPr/>
        </p:nvCxnSpPr>
        <p:spPr>
          <a:xfrm>
            <a:off x="493275" y="508665"/>
            <a:ext cx="11205451" cy="0"/>
          </a:xfrm>
          <a:prstGeom prst="line">
            <a:avLst/>
          </a:prstGeom>
          <a:ln>
            <a:solidFill>
              <a:srgbClr val="1B5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6D1204B-1ED9-B8F9-E111-B5C5F25E18EC}"/>
              </a:ext>
            </a:extLst>
          </p:cNvPr>
          <p:cNvSpPr txBox="1"/>
          <p:nvPr/>
        </p:nvSpPr>
        <p:spPr>
          <a:xfrm>
            <a:off x="493272" y="0"/>
            <a:ext cx="4614918" cy="508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400" dirty="0">
                <a:solidFill>
                  <a:srgbClr val="FFF8E6"/>
                </a:solidFill>
                <a:latin typeface="푸라닭 젠틀 고딕" panose="00000500000000000000" pitchFamily="2" charset="-127"/>
                <a:ea typeface="푸라닭 젠틀 고딕" panose="00000500000000000000" pitchFamily="2" charset="-127"/>
              </a:rPr>
              <a:t>Report1_MainAtivity.java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9E63BC-BD06-8125-F5BE-9DC74776E479}"/>
              </a:ext>
            </a:extLst>
          </p:cNvPr>
          <p:cNvSpPr txBox="1"/>
          <p:nvPr/>
        </p:nvSpPr>
        <p:spPr>
          <a:xfrm>
            <a:off x="493274" y="508665"/>
            <a:ext cx="560272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boolean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onCreateOptionsMenu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Menu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menu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MenuInflater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inflater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getMenuInflater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inflater.inflate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(R.menu.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report1_menu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menu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true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boolean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onOptionsItemSelected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@NonNull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MenuItem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item.getItemId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== R.id.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item1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type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 panose="020B0604020202020204" pitchFamily="50" charset="-127"/>
                <a:ea typeface="JetBrains Mono"/>
              </a:rPr>
              <a:t>1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//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Text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B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.setText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file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download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TV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.setVisibility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VISIBLE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IV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.setVisibility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INVISIBLE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else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type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 panose="020B0604020202020204" pitchFamily="50" charset="-127"/>
                <a:ea typeface="JetBrains Mono"/>
              </a:rPr>
              <a:t>2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//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B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.setText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file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download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TV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.setVisibility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INVISIBLE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IV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.setVisibility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VISIBLE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item.setChecked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true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true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F4057E-B420-8F01-5D8C-72298CE33BDA}"/>
              </a:ext>
            </a:extLst>
          </p:cNvPr>
          <p:cNvSpPr txBox="1"/>
          <p:nvPr/>
        </p:nvSpPr>
        <p:spPr>
          <a:xfrm>
            <a:off x="11042775" y="139332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5/19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4818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F9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D2E8F7-1CC5-C9BB-B41C-E906E9818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E4DAD59-B9F5-B941-19C4-4788D9238958}"/>
              </a:ext>
            </a:extLst>
          </p:cNvPr>
          <p:cNvCxnSpPr/>
          <p:nvPr/>
        </p:nvCxnSpPr>
        <p:spPr>
          <a:xfrm>
            <a:off x="493275" y="508665"/>
            <a:ext cx="11205451" cy="0"/>
          </a:xfrm>
          <a:prstGeom prst="line">
            <a:avLst/>
          </a:prstGeom>
          <a:ln>
            <a:solidFill>
              <a:srgbClr val="1B5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27F44B-8D45-EAF9-3204-A94AA2ED106D}"/>
              </a:ext>
            </a:extLst>
          </p:cNvPr>
          <p:cNvSpPr txBox="1"/>
          <p:nvPr/>
        </p:nvSpPr>
        <p:spPr>
          <a:xfrm>
            <a:off x="493272" y="0"/>
            <a:ext cx="3384516" cy="508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400" dirty="0">
                <a:solidFill>
                  <a:srgbClr val="FFF8E6"/>
                </a:solidFill>
                <a:latin typeface="푸라닭 젠틀 고딕" panose="00000500000000000000" pitchFamily="2" charset="-127"/>
                <a:ea typeface="푸라닭 젠틀 고딕" panose="00000500000000000000" pitchFamily="2" charset="-127"/>
              </a:rPr>
              <a:t>Report1_menu.xml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3687F3-9207-438F-1C65-F834F2C56CB7}"/>
              </a:ext>
            </a:extLst>
          </p:cNvPr>
          <p:cNvSpPr txBox="1"/>
          <p:nvPr/>
        </p:nvSpPr>
        <p:spPr>
          <a:xfrm>
            <a:off x="493274" y="508665"/>
            <a:ext cx="560272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&lt;?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version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="1.0"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encoding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="utf-8"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?&gt;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menu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="http://schemas.android.com/apk/res/android"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group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:checkableBehavior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single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/item1"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:checked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true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:title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텍스트 파일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/item2"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:title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group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menu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734FEC-9C48-58B9-7AB1-673E56539917}"/>
              </a:ext>
            </a:extLst>
          </p:cNvPr>
          <p:cNvSpPr txBox="1"/>
          <p:nvPr/>
        </p:nvSpPr>
        <p:spPr>
          <a:xfrm>
            <a:off x="11042775" y="139332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6/19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4867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F9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4C9599-5544-A2C5-3927-AE73B8BF4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4DC78E6-508F-5EEB-3F5A-9672B950C1DA}"/>
              </a:ext>
            </a:extLst>
          </p:cNvPr>
          <p:cNvCxnSpPr/>
          <p:nvPr/>
        </p:nvCxnSpPr>
        <p:spPr>
          <a:xfrm>
            <a:off x="493275" y="508665"/>
            <a:ext cx="11205451" cy="0"/>
          </a:xfrm>
          <a:prstGeom prst="line">
            <a:avLst/>
          </a:prstGeom>
          <a:ln>
            <a:solidFill>
              <a:srgbClr val="1B5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148477-5335-628B-EA44-4DFA672FF516}"/>
              </a:ext>
            </a:extLst>
          </p:cNvPr>
          <p:cNvSpPr txBox="1"/>
          <p:nvPr/>
        </p:nvSpPr>
        <p:spPr>
          <a:xfrm>
            <a:off x="493271" y="0"/>
            <a:ext cx="4801539" cy="508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400" dirty="0">
                <a:solidFill>
                  <a:srgbClr val="FFF8E6"/>
                </a:solidFill>
                <a:latin typeface="푸라닭 젠틀 고딕" panose="00000500000000000000" pitchFamily="2" charset="-127"/>
                <a:ea typeface="푸라닭 젠틀 고딕" panose="00000500000000000000" pitchFamily="2" charset="-127"/>
              </a:rPr>
              <a:t>Activity_report2_main.xml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CCDD0A-685D-72E6-917D-CF98D27EB2CA}"/>
              </a:ext>
            </a:extLst>
          </p:cNvPr>
          <p:cNvSpPr txBox="1"/>
          <p:nvPr/>
        </p:nvSpPr>
        <p:spPr>
          <a:xfrm>
            <a:off x="493274" y="508665"/>
            <a:ext cx="5602726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&lt;?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version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="1.0"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encoding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="utf-8"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?&gt;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="http://schemas.android.com/apk/res/android"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tools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="http://schemas.android.com/tools"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main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:orientation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vertical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tools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=".Report2_MainActivity"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:orientation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horizontal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/R2_B1"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="0px"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통신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/R2_B2"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="0px"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="PAGE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보기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FrameLayout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A6D9C0-CC29-E1BC-0295-757C25F535A5}"/>
              </a:ext>
            </a:extLst>
          </p:cNvPr>
          <p:cNvSpPr txBox="1"/>
          <p:nvPr/>
        </p:nvSpPr>
        <p:spPr>
          <a:xfrm>
            <a:off x="6095999" y="508664"/>
            <a:ext cx="560272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ScrollView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/R2_TV"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ScrollView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WebView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/R2_WV"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FrameLayout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D3CA95-999B-AA28-0236-E36E28573B4B}"/>
              </a:ext>
            </a:extLst>
          </p:cNvPr>
          <p:cNvSpPr txBox="1"/>
          <p:nvPr/>
        </p:nvSpPr>
        <p:spPr>
          <a:xfrm>
            <a:off x="11042775" y="139332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7/19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5554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F9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231551-F530-26C0-F775-11EDD2055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F9656BE-3D35-BF80-0635-57C3C6316617}"/>
              </a:ext>
            </a:extLst>
          </p:cNvPr>
          <p:cNvCxnSpPr/>
          <p:nvPr/>
        </p:nvCxnSpPr>
        <p:spPr>
          <a:xfrm>
            <a:off x="493275" y="508665"/>
            <a:ext cx="11205451" cy="0"/>
          </a:xfrm>
          <a:prstGeom prst="line">
            <a:avLst/>
          </a:prstGeom>
          <a:ln>
            <a:solidFill>
              <a:srgbClr val="1B5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03A9325-C714-6011-9AAB-DE3F7E46F9ED}"/>
              </a:ext>
            </a:extLst>
          </p:cNvPr>
          <p:cNvSpPr txBox="1"/>
          <p:nvPr/>
        </p:nvSpPr>
        <p:spPr>
          <a:xfrm>
            <a:off x="493272" y="0"/>
            <a:ext cx="4614918" cy="508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400" dirty="0">
                <a:solidFill>
                  <a:srgbClr val="FFF8E6"/>
                </a:solidFill>
                <a:latin typeface="푸라닭 젠틀 고딕" panose="00000500000000000000" pitchFamily="2" charset="-127"/>
                <a:ea typeface="푸라닭 젠틀 고딕" panose="00000500000000000000" pitchFamily="2" charset="-127"/>
              </a:rPr>
              <a:t>Report2_MainAtivity.java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65E8E3-FBBB-F873-8070-775B0F0F5112}"/>
              </a:ext>
            </a:extLst>
          </p:cNvPr>
          <p:cNvSpPr txBox="1"/>
          <p:nvPr/>
        </p:nvSpPr>
        <p:spPr>
          <a:xfrm>
            <a:off x="493274" y="508665"/>
            <a:ext cx="5602726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package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com.example.week3;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android.graphics.Color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android.os.Bundle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android.os.Handler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android.os.StrictMode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android.view.Menu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android.view.MenuInflater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android.view.MenuItem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android.webkit.WebView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android.widget.Button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android.widget.TextView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androidx.annotation.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NonNull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androidx.appcompat.app.AppCompatActivity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Report2_MainActivity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extends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AppCompatActivity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type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 panose="020B0604020202020204" pitchFamily="50" charset="-127"/>
                <a:ea typeface="JetBrains Mono"/>
              </a:rPr>
              <a:t>1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textFile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protected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onCreate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Bundle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super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.onCreate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setContentView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(R.layout.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activity_report2_main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B1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(R.id.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R2_B1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B2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(R.id.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R2_B2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TV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(R.id.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R2_TV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WebView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WV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(R.id.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R2_WV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WV.getSettings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setJavaScriptEnabled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true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"http://www.soen.kr/html5/html/htmlonly.html"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242B99-C71D-51EA-97D8-76E5F50E5F01}"/>
              </a:ext>
            </a:extLst>
          </p:cNvPr>
          <p:cNvSpPr txBox="1"/>
          <p:nvPr/>
        </p:nvSpPr>
        <p:spPr>
          <a:xfrm>
            <a:off x="6095999" y="508664"/>
            <a:ext cx="5602725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StrictMode.ThreadPolicy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policy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StrictMode.ThreadPolicy.Builder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permitAll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build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StrictMode.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setThreadPolicy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policy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B1.setOnClickListener(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View.OnClickListener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onClick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TV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.setVisibility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VISIBLE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WV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.setVisibility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INVISIBLE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type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==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 panose="020B0604020202020204" pitchFamily="50" charset="-127"/>
                <a:ea typeface="JetBrains Mono"/>
              </a:rPr>
              <a:t>1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textFile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StrictModeCon.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SM_Text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(Report2_MainActivity.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page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TV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.setTextColor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BLACK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TV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.setText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textFile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}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else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type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==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 panose="020B0604020202020204" pitchFamily="50" charset="-127"/>
                <a:ea typeface="JetBrains Mono"/>
              </a:rPr>
              <a:t>2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TextAsync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async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TextAsync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(Report2_MainActivity.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TV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async.execute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page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}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else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type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==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 panose="020B0604020202020204" pitchFamily="50" charset="-127"/>
                <a:ea typeface="JetBrains Mono"/>
              </a:rPr>
              <a:t>3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TextThread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thread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TextThread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page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Report2_MainActivity.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thread.run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Handler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post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Runnable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run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result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thread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.getResult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TV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.setTextColor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BLUE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TV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.setText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result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});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B8563-E5A8-3574-4FC9-FBA80B6A763D}"/>
              </a:ext>
            </a:extLst>
          </p:cNvPr>
          <p:cNvSpPr txBox="1"/>
          <p:nvPr/>
        </p:nvSpPr>
        <p:spPr>
          <a:xfrm>
            <a:off x="11042775" y="139332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8/19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8201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F9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FF2EF2-5718-CC5D-CF7D-5C659D075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65ED186-481F-6988-2613-D854CA0BC74B}"/>
              </a:ext>
            </a:extLst>
          </p:cNvPr>
          <p:cNvCxnSpPr/>
          <p:nvPr/>
        </p:nvCxnSpPr>
        <p:spPr>
          <a:xfrm>
            <a:off x="493275" y="508665"/>
            <a:ext cx="11205451" cy="0"/>
          </a:xfrm>
          <a:prstGeom prst="line">
            <a:avLst/>
          </a:prstGeom>
          <a:ln>
            <a:solidFill>
              <a:srgbClr val="1B5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7DDD47-CAAC-3C8B-C767-143CB6F59EB8}"/>
              </a:ext>
            </a:extLst>
          </p:cNvPr>
          <p:cNvSpPr txBox="1"/>
          <p:nvPr/>
        </p:nvSpPr>
        <p:spPr>
          <a:xfrm>
            <a:off x="493272" y="0"/>
            <a:ext cx="4614918" cy="508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400" dirty="0">
                <a:solidFill>
                  <a:srgbClr val="FFF8E6"/>
                </a:solidFill>
                <a:latin typeface="푸라닭 젠틀 고딕" panose="00000500000000000000" pitchFamily="2" charset="-127"/>
                <a:ea typeface="푸라닭 젠틀 고딕" panose="00000500000000000000" pitchFamily="2" charset="-127"/>
              </a:rPr>
              <a:t>Report2_MainAtivity.java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4425B6-C21F-E20D-85C2-BD3BB1C2BEA4}"/>
              </a:ext>
            </a:extLst>
          </p:cNvPr>
          <p:cNvSpPr txBox="1"/>
          <p:nvPr/>
        </p:nvSpPr>
        <p:spPr>
          <a:xfrm>
            <a:off x="493274" y="508665"/>
            <a:ext cx="560272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B2.setOnClickListener(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View.OnClickListener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onClick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TV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.setVisibility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INVISIBLE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WV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.setVisibility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VISIBLE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WV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.loadUrl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page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boolean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onCreateOptionsMenu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Menu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menu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MenuInflater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inflater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getMenuInflater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inflater.inflate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(R.menu.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report2_menu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menu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true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boolean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onOptionsItemSelected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@NonNull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MenuItem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item.getItemId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== R.id.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item1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type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 panose="020B0604020202020204" pitchFamily="50" charset="-127"/>
                <a:ea typeface="JetBrains Mono"/>
              </a:rPr>
              <a:t>1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else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item.getItemId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== R.id.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item2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type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 panose="020B0604020202020204" pitchFamily="50" charset="-127"/>
                <a:ea typeface="JetBrains Mono"/>
              </a:rPr>
              <a:t>2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else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type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 panose="020B0604020202020204" pitchFamily="50" charset="-127"/>
                <a:ea typeface="JetBrains Mono"/>
              </a:rPr>
              <a:t>3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item.setChecked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true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true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4CABAB-0AFB-8FCA-A48D-FD3B30C2FFA7}"/>
              </a:ext>
            </a:extLst>
          </p:cNvPr>
          <p:cNvSpPr txBox="1"/>
          <p:nvPr/>
        </p:nvSpPr>
        <p:spPr>
          <a:xfrm>
            <a:off x="11042775" y="139332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9/19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984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6463</Words>
  <Application>Microsoft Office PowerPoint</Application>
  <PresentationFormat>와이드스크린</PresentationFormat>
  <Paragraphs>73</Paragraphs>
  <Slides>19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Arial Unicode MS</vt:lpstr>
      <vt:lpstr>Noto Sans CJK KR Light</vt:lpstr>
      <vt:lpstr>나눔스퀘어</vt:lpstr>
      <vt:lpstr>나눔스퀘어 ExtraBold</vt:lpstr>
      <vt:lpstr>맑은 고딕</vt:lpstr>
      <vt:lpstr>푸라닭 젠틀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kbu</dc:creator>
  <cp:lastModifiedBy>김진용</cp:lastModifiedBy>
  <cp:revision>52</cp:revision>
  <dcterms:created xsi:type="dcterms:W3CDTF">2025-02-12T06:04:38Z</dcterms:created>
  <dcterms:modified xsi:type="dcterms:W3CDTF">2025-03-22T09:31:56Z</dcterms:modified>
</cp:coreProperties>
</file>